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4"/>
  </p:notesMasterIdLst>
  <p:sldIdLst>
    <p:sldId id="273" r:id="rId5"/>
    <p:sldId id="280" r:id="rId6"/>
    <p:sldId id="281" r:id="rId7"/>
    <p:sldId id="300" r:id="rId8"/>
    <p:sldId id="321" r:id="rId9"/>
    <p:sldId id="322" r:id="rId10"/>
    <p:sldId id="296" r:id="rId11"/>
    <p:sldId id="297" r:id="rId12"/>
    <p:sldId id="272" r:id="rId13"/>
  </p:sldIdLst>
  <p:sldSz cx="8959850" cy="5040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bella Briata" initials="IB" lastIdx="2" clrIdx="0">
    <p:extLst>
      <p:ext uri="{19B8F6BF-5375-455C-9EA6-DF929625EA0E}">
        <p15:presenceInfo xmlns:p15="http://schemas.microsoft.com/office/powerpoint/2012/main" userId="S::isabella.briata@softeco.it::8b3caf38-b547-43f4-92c5-ed9539d999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5E0"/>
    <a:srgbClr val="6AA3CE"/>
    <a:srgbClr val="4089C0"/>
    <a:srgbClr val="E8BD06"/>
    <a:srgbClr val="FBDD5B"/>
    <a:srgbClr val="00338E"/>
    <a:srgbClr val="008080"/>
    <a:srgbClr val="000099"/>
    <a:srgbClr val="213C73"/>
    <a:srgbClr val="00F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50" autoAdjust="0"/>
  </p:normalViewPr>
  <p:slideViewPr>
    <p:cSldViewPr snapToGrid="0">
      <p:cViewPr>
        <p:scale>
          <a:sx n="100" d="100"/>
          <a:sy n="100" d="100"/>
        </p:scale>
        <p:origin x="211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EAB89-9FF2-416B-8EF4-8EF79C65B040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B58C4-E49E-4305-B175-43E4252795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1pPr>
    <a:lvl2pPr marL="335996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2pPr>
    <a:lvl3pPr marL="671993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3pPr>
    <a:lvl4pPr marL="1007989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4pPr>
    <a:lvl5pPr marL="1343985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5pPr>
    <a:lvl6pPr marL="1679981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6pPr>
    <a:lvl7pPr marL="2015978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7pPr>
    <a:lvl8pPr marL="2351974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8pPr>
    <a:lvl9pPr marL="268797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406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164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968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Microservices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8064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AGGIORNATE SEDI COME PRESENTAZIONE DEL 4 MARZO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8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gradFill>
          <a:gsLst>
            <a:gs pos="65000">
              <a:srgbClr val="00905B"/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8991C06-15DB-4F46-8BE1-FE917DC4B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56" y="11616"/>
            <a:ext cx="5268794" cy="470429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0" y="2901331"/>
            <a:ext cx="2778919" cy="155636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335996" indent="0" algn="ctr">
              <a:buNone/>
              <a:defRPr sz="1470"/>
            </a:lvl2pPr>
            <a:lvl3pPr marL="671993" indent="0" algn="ctr">
              <a:buNone/>
              <a:defRPr sz="1323"/>
            </a:lvl3pPr>
            <a:lvl4pPr marL="1007989" indent="0" algn="ctr">
              <a:buNone/>
              <a:defRPr sz="1176"/>
            </a:lvl4pPr>
            <a:lvl5pPr marL="1343985" indent="0" algn="ctr">
              <a:buNone/>
              <a:defRPr sz="1176"/>
            </a:lvl5pPr>
            <a:lvl6pPr marL="1679981" indent="0" algn="ctr">
              <a:buNone/>
              <a:defRPr sz="1176"/>
            </a:lvl6pPr>
            <a:lvl7pPr marL="2015978" indent="0" algn="ctr">
              <a:buNone/>
              <a:defRPr sz="1176"/>
            </a:lvl7pPr>
            <a:lvl8pPr marL="2351974" indent="0" algn="ctr">
              <a:buNone/>
              <a:defRPr sz="1176"/>
            </a:lvl8pPr>
            <a:lvl9pPr marL="2687970" indent="0" algn="ctr">
              <a:buNone/>
              <a:defRPr sz="1176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1234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7" y="4841234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6316C562-5788-4B1C-9AD1-C8BB11C891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69" y="1948689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B0760314-C1AA-45FF-A68F-408DE495D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 essenz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17794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3BDC66F-3845-49E0-B9D1-DAAE88B38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C62591C-C5DB-415C-AFB4-2FAA09A4690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7951" y="484665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5087" y="484665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1" name="Immagine 10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4F19517-963B-43AC-A045-DA746022F4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ED729C2-79B6-4A39-8D8E-D93C837A5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610EF08-A443-4E6A-A3A9-3488C9A4CE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CC2557E-3EA9-4F19-B92B-D925B30E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EF4AED3-87D9-46B9-842E-B444A1B61A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EDI">
    <p:bg>
      <p:bgPr>
        <a:gradFill>
          <a:gsLst>
            <a:gs pos="65000">
              <a:srgbClr val="00905B">
                <a:alpha val="55000"/>
              </a:srgbClr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F72D7050-2016-4F82-8565-1C3DE3D3B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691" y="0"/>
            <a:ext cx="4171159" cy="4041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960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1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7418657-6C9C-41C5-B976-95491AF7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-2"/>
            <a:ext cx="2612368" cy="970351"/>
          </a:xfrm>
          <a:prstGeom prst="rect">
            <a:avLst/>
          </a:prstGeom>
        </p:spPr>
      </p:pic>
      <p:pic>
        <p:nvPicPr>
          <p:cNvPr id="8" name="Immagine 7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2C5380D9-DB4D-4D07-B390-7098B50AB22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20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959850" cy="50403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3135086"/>
            <a:ext cx="3575011" cy="113211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40" y="2234827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69B0CEA-1062-40B6-BE00-DAD484F4B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90888" cy="6054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7"/>
            <a:ext cx="3868601" cy="2096630"/>
          </a:xfrm>
          <a:solidFill>
            <a:srgbClr val="FF9900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ENTERPRISE &amp;</a:t>
            </a:r>
            <a:br>
              <a:rPr lang="it-IT"/>
            </a:br>
            <a:r>
              <a:rPr lang="it-IT"/>
              <a:t>CITY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82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DDFAFDC-A58C-41D9-8FEA-1F3711F88C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3BD8D41-57B2-4E62-A215-EDE3733FA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6136"/>
            <a:ext cx="9961123" cy="6843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4" y="733012"/>
            <a:ext cx="3868601" cy="2096630"/>
          </a:xfrm>
          <a:solidFill>
            <a:srgbClr val="213C73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77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61985CF-E8C5-4498-B24F-65DB503A3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2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1A46D04-0DC9-4A70-B12B-026DB743F4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87089"/>
            <a:ext cx="9052317" cy="6789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4"/>
            <a:ext cx="3868601" cy="2096630"/>
          </a:xfrm>
          <a:solidFill>
            <a:srgbClr val="47C673"/>
          </a:solidFill>
        </p:spPr>
        <p:txBody>
          <a:bodyPr anchor="b">
            <a:normAutofit/>
          </a:bodyPr>
          <a:lstStyle>
            <a:lvl1pPr>
              <a:lnSpc>
                <a:spcPts val="2600"/>
              </a:lnSpc>
              <a:defRPr sz="3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MOBILITY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50503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DFCA604C-AF4E-40D8-BB67-87D8B1566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158" y="4319826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Intestazione sezione">
    <p:bg>
      <p:bgPr>
        <a:solidFill>
          <a:srgbClr val="163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690" y="1256579"/>
            <a:ext cx="3571166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4690" y="3373044"/>
            <a:ext cx="3571166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Intestazione sezion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194" y="1256579"/>
            <a:ext cx="3600662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5194" y="3373044"/>
            <a:ext cx="3600662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716591"/>
            <a:ext cx="7727871" cy="36338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3707FBDD-FB5F-4059-B268-CA909A1A7D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826486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</a:t>
            </a:r>
            <a:r>
              <a:rPr lang="en-US" err="1"/>
              <a:t>algoWatt</a:t>
            </a:r>
            <a:r>
              <a:rPr lang="en-US"/>
              <a:t>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5096" y="4826486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04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0" r:id="rId2"/>
    <p:sldLayoutId id="2147483685" r:id="rId3"/>
    <p:sldLayoutId id="2147483687" r:id="rId4"/>
    <p:sldLayoutId id="2147483689" r:id="rId5"/>
    <p:sldLayoutId id="2147483674" r:id="rId6"/>
    <p:sldLayoutId id="2147483675" r:id="rId7"/>
    <p:sldLayoutId id="2147483662" r:id="rId8"/>
    <p:sldLayoutId id="2147483683" r:id="rId9"/>
    <p:sldLayoutId id="2147483677" r:id="rId10"/>
    <p:sldLayoutId id="2147483682" r:id="rId11"/>
    <p:sldLayoutId id="2147483664" r:id="rId12"/>
    <p:sldLayoutId id="2147483666" r:id="rId13"/>
    <p:sldLayoutId id="2147483676" r:id="rId14"/>
    <p:sldLayoutId id="2147483681" r:id="rId15"/>
    <p:sldLayoutId id="2147483678" r:id="rId16"/>
    <p:sldLayoutId id="2147483667" r:id="rId17"/>
    <p:sldLayoutId id="2147483679" r:id="rId18"/>
  </p:sldLayoutIdLst>
  <p:hf sldNum="0" hdr="0" dt="0"/>
  <p:txStyles>
    <p:titleStyle>
      <a:lvl1pPr algn="l" defTabSz="671993" rtl="0" eaLnBrk="1" latinLnBrk="0" hangingPunct="1">
        <a:lnSpc>
          <a:spcPct val="90000"/>
        </a:lnSpc>
        <a:spcBef>
          <a:spcPct val="0"/>
        </a:spcBef>
        <a:buNone/>
        <a:defRPr sz="3234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67998" indent="-167998" algn="l" defTabSz="671993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3994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39991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75987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11983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47980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3976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19972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5968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5996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1993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7989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3985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79981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5978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1974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797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File:Aiga_toiletsq_men.svg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commons.wikimedia.org/wiki/File:Ic_cloud_queue_48px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2" y="3214913"/>
            <a:ext cx="4230914" cy="143691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it-IT" sz="2000" dirty="0"/>
              <a:t>Corso Nuove Tecnologie</a:t>
            </a:r>
          </a:p>
          <a:p>
            <a:pPr>
              <a:spcAft>
                <a:spcPts val="600"/>
              </a:spcAft>
            </a:pPr>
            <a:r>
              <a:rPr lang="it-IT" sz="1600" b="1" dirty="0">
                <a:latin typeface="Arial" panose="020B0604020202020204" pitchFamily="34" charset="0"/>
              </a:rPr>
              <a:t>Microservices</a:t>
            </a:r>
          </a:p>
          <a:p>
            <a:pPr>
              <a:spcAft>
                <a:spcPts val="600"/>
              </a:spcAft>
            </a:pP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Christian Melchiorre </a:t>
            </a: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endParaRPr lang="it-IT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78141"/>
              </p:ext>
            </p:extLst>
          </p:nvPr>
        </p:nvGraphicFramePr>
        <p:xfrm>
          <a:off x="1" y="0"/>
          <a:ext cx="8959850" cy="504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8959850" cy="5045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477520" y="2409378"/>
            <a:ext cx="3586480" cy="1808480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2800" dirty="0">
                <a:latin typeface="Arial Black" panose="020B0A04020102020204" pitchFamily="34" charset="0"/>
              </a:rPr>
              <a:t>Considerazioni Architetturali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487679" y="3012866"/>
            <a:ext cx="32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272197"/>
            <a:ext cx="7727871" cy="395327"/>
          </a:xfrm>
        </p:spPr>
        <p:txBody>
          <a:bodyPr/>
          <a:lstStyle/>
          <a:p>
            <a:r>
              <a:rPr lang="fr-FR" sz="2000" dirty="0" err="1"/>
              <a:t>architettura</a:t>
            </a:r>
            <a:r>
              <a:rPr lang="fr-FR" sz="2000" dirty="0"/>
              <a:t> – </a:t>
            </a:r>
            <a:r>
              <a:rPr lang="fr-FR" sz="2000" dirty="0" err="1"/>
              <a:t>considerazioni</a:t>
            </a:r>
            <a:r>
              <a:rPr lang="fr-FR" sz="2000" dirty="0"/>
              <a:t> </a:t>
            </a:r>
            <a:r>
              <a:rPr lang="fr-FR" sz="2000" dirty="0" err="1"/>
              <a:t>generali</a:t>
            </a:r>
            <a:r>
              <a:rPr lang="fr-FR" sz="2000" dirty="0"/>
              <a:t> in ordine </a:t>
            </a:r>
            <a:r>
              <a:rPr lang="fr-FR" sz="2000" dirty="0" err="1"/>
              <a:t>sparso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826464"/>
            <a:ext cx="7727871" cy="5566716"/>
          </a:xfrm>
        </p:spPr>
        <p:txBody>
          <a:bodyPr>
            <a:normAutofit/>
          </a:bodyPr>
          <a:lstStyle/>
          <a:p>
            <a:pPr marL="457200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300" spc="-1" dirty="0">
                <a:uFill>
                  <a:solidFill>
                    <a:srgbClr val="FFFFFF"/>
                  </a:solidFill>
                </a:uFill>
              </a:rPr>
              <a:t>ogni singolo servizio ha un’architettura «più semplice»</a:t>
            </a:r>
          </a:p>
          <a:p>
            <a:pPr marL="793196" lvl="1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300" i="1" spc="-1" dirty="0">
                <a:uFill>
                  <a:solidFill>
                    <a:srgbClr val="FFFFFF"/>
                  </a:solidFill>
                </a:uFill>
              </a:rPr>
              <a:t>ha un compito ben definito e limitato (high cohesion, bounded box)</a:t>
            </a:r>
          </a:p>
          <a:p>
            <a:pPr marL="457200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300" spc="-1" dirty="0">
                <a:uFill>
                  <a:solidFill>
                    <a:srgbClr val="FFFFFF"/>
                  </a:solidFill>
                </a:uFill>
              </a:rPr>
              <a:t>la complessità complessiva del sistema però aumenta</a:t>
            </a:r>
          </a:p>
          <a:p>
            <a:pPr marL="793196" lvl="1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300" i="1" spc="-1" dirty="0">
                <a:uFill>
                  <a:solidFill>
                    <a:srgbClr val="FFFFFF"/>
                  </a:solidFill>
                </a:uFill>
              </a:rPr>
              <a:t>più «parti mobili», ognuna sviluppata indipendentemente e che vanno quindi coordinate</a:t>
            </a:r>
          </a:p>
          <a:p>
            <a:pPr marL="793196" lvl="1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300" i="1" spc="-1" dirty="0">
                <a:uFill>
                  <a:solidFill>
                    <a:srgbClr val="FFFFFF"/>
                  </a:solidFill>
                </a:uFill>
              </a:rPr>
              <a:t>in particolare è più difficiile mantenere la consistenza dei dati e dello stato dei servizi</a:t>
            </a:r>
          </a:p>
          <a:p>
            <a:pPr marL="457200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300" spc="-1" dirty="0">
                <a:uFill>
                  <a:solidFill>
                    <a:srgbClr val="FFFFFF"/>
                  </a:solidFill>
                </a:uFill>
              </a:rPr>
              <a:t>la comunicazione tra servizi è una comunicazione remota</a:t>
            </a:r>
          </a:p>
          <a:p>
            <a:pPr marL="793196" lvl="1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300" i="1" spc="-1" dirty="0">
                <a:uFill>
                  <a:solidFill>
                    <a:srgbClr val="FFFFFF"/>
                  </a:solidFill>
                </a:uFill>
              </a:rPr>
              <a:t>discorsi di latency non più trascurabile; un servizio cilent non può fare affidamento al fatto che un servizio invocato risponda in tempi accettabili, o che risponda in senso assoluto</a:t>
            </a:r>
          </a:p>
          <a:p>
            <a:pPr marL="793196" lvl="1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300" i="1" spc="-1" dirty="0">
                <a:uFill>
                  <a:solidFill>
                    <a:srgbClr val="FFFFFF"/>
                  </a:solidFill>
                </a:uFill>
              </a:rPr>
              <a:t>in alcuni casi potremmo essere forzati a trasformare interazioni sincrone in interazioni asincrone</a:t>
            </a:r>
          </a:p>
          <a:p>
            <a:pPr marL="457200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300" spc="-1" dirty="0">
                <a:uFill>
                  <a:solidFill>
                    <a:srgbClr val="FFFFFF"/>
                  </a:solidFill>
                </a:uFill>
              </a:rPr>
              <a:t>cross-cutting concerns vanno gestiti esternamente ai servizi</a:t>
            </a:r>
          </a:p>
          <a:p>
            <a:pPr marL="793196" lvl="1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300" i="1" spc="-1" dirty="0">
                <a:uFill>
                  <a:solidFill>
                    <a:srgbClr val="FFFFFF"/>
                  </a:solidFill>
                </a:uFill>
              </a:rPr>
              <a:t>abbiamo bisogno di una qualche infrastruttura che rimpiazzi il ruolo che ha l’application server nel caso di applicazioni di tipo monolitico (es. JEE)</a:t>
            </a:r>
            <a:endParaRPr lang="it-IT" sz="1300" spc="-1" dirty="0">
              <a:uFill>
                <a:solidFill>
                  <a:srgbClr val="FFFFFF"/>
                </a:solidFill>
              </a:uFill>
            </a:endParaRPr>
          </a:p>
          <a:p>
            <a:pPr marL="70920" indent="0">
              <a:buClr>
                <a:srgbClr val="3D4965"/>
              </a:buClr>
              <a:buNone/>
            </a:pPr>
            <a:endParaRPr lang="it-IT" sz="1400" i="1" spc="-1" dirty="0">
              <a:uFill>
                <a:solidFill>
                  <a:srgbClr val="FFFFFF"/>
                </a:solidFill>
              </a:uFill>
            </a:endParaRPr>
          </a:p>
          <a:p>
            <a:pPr marL="793196" lvl="1" indent="-386280">
              <a:buClr>
                <a:srgbClr val="3D4965"/>
              </a:buClr>
              <a:buFont typeface="Wingdings" panose="05000000000000000000" pitchFamily="2" charset="2"/>
              <a:buChar char="§"/>
            </a:pPr>
            <a:endParaRPr lang="it-IT" sz="1200" i="1" spc="-1" dirty="0"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endParaRPr lang="it-IT" spc="-1" dirty="0">
              <a:uFill>
                <a:solidFill>
                  <a:srgbClr val="FFFFFF"/>
                </a:solidFill>
              </a:uFill>
            </a:endParaRPr>
          </a:p>
          <a:p>
            <a:endParaRPr lang="it-IT" spc="-1" dirty="0">
              <a:uFill>
                <a:solidFill>
                  <a:srgbClr val="FFFFFF"/>
                </a:solidFill>
              </a:uFill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9075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272197"/>
            <a:ext cx="7727871" cy="395327"/>
          </a:xfrm>
        </p:spPr>
        <p:txBody>
          <a:bodyPr/>
          <a:lstStyle/>
          <a:p>
            <a:r>
              <a:rPr lang="fr-FR" sz="2000" dirty="0" err="1"/>
              <a:t>architettura</a:t>
            </a:r>
            <a:r>
              <a:rPr lang="fr-FR" sz="2000" dirty="0"/>
              <a:t> – </a:t>
            </a:r>
            <a:r>
              <a:rPr lang="fr-FR" sz="2000" dirty="0" err="1"/>
              <a:t>considerazioni</a:t>
            </a:r>
            <a:r>
              <a:rPr lang="fr-FR" sz="2000" dirty="0"/>
              <a:t> </a:t>
            </a:r>
            <a:r>
              <a:rPr lang="fr-FR" sz="2000" dirty="0" err="1"/>
              <a:t>generali</a:t>
            </a:r>
            <a:r>
              <a:rPr lang="fr-FR" sz="2000" dirty="0"/>
              <a:t> in ordine </a:t>
            </a:r>
            <a:r>
              <a:rPr lang="fr-FR" sz="2000" dirty="0" err="1"/>
              <a:t>sparso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952500"/>
            <a:ext cx="7727871" cy="5440680"/>
          </a:xfrm>
        </p:spPr>
        <p:txBody>
          <a:bodyPr>
            <a:normAutofit/>
          </a:bodyPr>
          <a:lstStyle/>
          <a:p>
            <a:pPr marL="457200" lvl="1" indent="-386280">
              <a:spcBef>
                <a:spcPts val="735"/>
              </a:spcBef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1400" spc="-1" dirty="0">
                <a:uFill>
                  <a:solidFill>
                    <a:srgbClr val="FFFFFF"/>
                  </a:solidFill>
                </a:uFill>
              </a:rPr>
              <a:t>ogni servizio è «independently deployable» il sistema può scalare in maniera più «flessibile»</a:t>
            </a:r>
          </a:p>
          <a:p>
            <a:pPr marL="457200" lvl="1" indent="-386280">
              <a:spcBef>
                <a:spcPts val="735"/>
              </a:spcBef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L’architettura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determina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cosiddette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“-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ilities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” (maintainability, testability, and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deployability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)</a:t>
            </a:r>
            <a:endParaRPr lang="it-IT" sz="1400" spc="-1" dirty="0">
              <a:uFill>
                <a:solidFill>
                  <a:srgbClr val="FFFFFF"/>
                </a:solidFill>
              </a:uFill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5419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C3BB8E-CE5E-4124-9879-F3E7C1D6E36E}"/>
              </a:ext>
            </a:extLst>
          </p:cNvPr>
          <p:cNvGrpSpPr/>
          <p:nvPr/>
        </p:nvGrpSpPr>
        <p:grpSpPr>
          <a:xfrm>
            <a:off x="924228" y="394389"/>
            <a:ext cx="7111393" cy="4105569"/>
            <a:chOff x="258372" y="28629"/>
            <a:chExt cx="8396459" cy="4847467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AD25341-2AD7-429A-9153-D981502C1A3E}"/>
                </a:ext>
              </a:extLst>
            </p:cNvPr>
            <p:cNvSpPr/>
            <p:nvPr/>
          </p:nvSpPr>
          <p:spPr>
            <a:xfrm>
              <a:off x="315297" y="4297825"/>
              <a:ext cx="2088430" cy="578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0239BFB-A074-49C4-BDCA-7243B00599AD}"/>
                </a:ext>
              </a:extLst>
            </p:cNvPr>
            <p:cNvSpPr/>
            <p:nvPr/>
          </p:nvSpPr>
          <p:spPr>
            <a:xfrm>
              <a:off x="1563190" y="28629"/>
              <a:ext cx="7091641" cy="4701157"/>
            </a:xfrm>
            <a:prstGeom prst="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z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C7F8D51-5AE9-4D00-A20E-CDE696ECC033}"/>
                </a:ext>
              </a:extLst>
            </p:cNvPr>
            <p:cNvCxnSpPr>
              <a:cxnSpLocks/>
              <a:stCxn id="189" idx="0"/>
              <a:endCxn id="104" idx="1"/>
            </p:cNvCxnSpPr>
            <p:nvPr/>
          </p:nvCxnSpPr>
          <p:spPr>
            <a:xfrm flipV="1">
              <a:off x="2978511" y="900319"/>
              <a:ext cx="735151" cy="41720"/>
            </a:xfrm>
            <a:prstGeom prst="straightConnector1">
              <a:avLst/>
            </a:prstGeom>
            <a:ln w="38100">
              <a:solidFill>
                <a:srgbClr val="D2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D352462-3947-4944-8286-4EAEA924B46A}"/>
                </a:ext>
              </a:extLst>
            </p:cNvPr>
            <p:cNvCxnSpPr>
              <a:cxnSpLocks/>
            </p:cNvCxnSpPr>
            <p:nvPr/>
          </p:nvCxnSpPr>
          <p:spPr>
            <a:xfrm>
              <a:off x="2896643" y="1136159"/>
              <a:ext cx="929592" cy="978819"/>
            </a:xfrm>
            <a:prstGeom prst="straightConnector1">
              <a:avLst/>
            </a:prstGeom>
            <a:ln w="38100">
              <a:solidFill>
                <a:srgbClr val="D274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608F6C1-890C-4692-9031-D5F297744564}"/>
                </a:ext>
              </a:extLst>
            </p:cNvPr>
            <p:cNvGrpSpPr/>
            <p:nvPr/>
          </p:nvGrpSpPr>
          <p:grpSpPr>
            <a:xfrm>
              <a:off x="6552132" y="217237"/>
              <a:ext cx="379009" cy="3099355"/>
              <a:chOff x="7434133" y="33984"/>
              <a:chExt cx="379009" cy="3099355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C3036170-5FC9-4AF3-A490-53F3F03F6907}"/>
                  </a:ext>
                </a:extLst>
              </p:cNvPr>
              <p:cNvSpPr/>
              <p:nvPr/>
            </p:nvSpPr>
            <p:spPr>
              <a:xfrm>
                <a:off x="7434133" y="55416"/>
                <a:ext cx="379008" cy="307792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t-IT" sz="9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25E1588-36DB-4107-9CB1-79DF2535A669}"/>
                  </a:ext>
                </a:extLst>
              </p:cNvPr>
              <p:cNvSpPr/>
              <p:nvPr/>
            </p:nvSpPr>
            <p:spPr>
              <a:xfrm>
                <a:off x="7434134" y="33984"/>
                <a:ext cx="379008" cy="396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t-IT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00E7CA14-EB0D-4CB5-915D-80431C7B5E5C}"/>
                </a:ext>
              </a:extLst>
            </p:cNvPr>
            <p:cNvCxnSpPr>
              <a:cxnSpLocks/>
              <a:stCxn id="121" idx="3"/>
              <a:endCxn id="129" idx="2"/>
            </p:cNvCxnSpPr>
            <p:nvPr/>
          </p:nvCxnSpPr>
          <p:spPr>
            <a:xfrm flipV="1">
              <a:off x="4599812" y="3316592"/>
              <a:ext cx="2141824" cy="508163"/>
            </a:xfrm>
            <a:prstGeom prst="bentConnector2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Hexagon 100">
              <a:extLst>
                <a:ext uri="{FF2B5EF4-FFF2-40B4-BE49-F238E27FC236}">
                  <a16:creationId xmlns:a16="http://schemas.microsoft.com/office/drawing/2014/main" id="{B1E79C0A-CD98-4B75-AAE8-2F29CDB7A87F}"/>
                </a:ext>
              </a:extLst>
            </p:cNvPr>
            <p:cNvSpPr/>
            <p:nvPr/>
          </p:nvSpPr>
          <p:spPr>
            <a:xfrm>
              <a:off x="1714495" y="3511027"/>
              <a:ext cx="974364" cy="8399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Auth server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D224110-02E6-4CF8-880F-41B2EF6EB412}"/>
                </a:ext>
              </a:extLst>
            </p:cNvPr>
            <p:cNvGrpSpPr/>
            <p:nvPr/>
          </p:nvGrpSpPr>
          <p:grpSpPr>
            <a:xfrm>
              <a:off x="3688496" y="539393"/>
              <a:ext cx="936485" cy="807314"/>
              <a:chOff x="10898683" y="2971588"/>
              <a:chExt cx="936485" cy="807314"/>
            </a:xfrm>
          </p:grpSpPr>
          <p:sp>
            <p:nvSpPr>
              <p:cNvPr id="103" name="Hexagon 102">
                <a:extLst>
                  <a:ext uri="{FF2B5EF4-FFF2-40B4-BE49-F238E27FC236}">
                    <a16:creationId xmlns:a16="http://schemas.microsoft.com/office/drawing/2014/main" id="{387A48C1-ABC2-4EB9-AE0C-E3653D5BFF5A}"/>
                  </a:ext>
                </a:extLst>
              </p:cNvPr>
              <p:cNvSpPr/>
              <p:nvPr/>
            </p:nvSpPr>
            <p:spPr>
              <a:xfrm>
                <a:off x="10898683" y="2971588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458A7F6-F93D-4D7A-80B9-3663D8F4D05A}"/>
                  </a:ext>
                </a:extLst>
              </p:cNvPr>
              <p:cNvSpPr/>
              <p:nvPr/>
            </p:nvSpPr>
            <p:spPr>
              <a:xfrm>
                <a:off x="10923850" y="3132648"/>
                <a:ext cx="886150" cy="399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  <a:p>
                <a:pPr algn="ctr"/>
                <a:r>
                  <a:rPr lang="it-IT" sz="700" b="1" dirty="0"/>
                  <a:t>(business logic)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4BCE44E-9C91-4AAE-877E-FEAD1A117652}"/>
                </a:ext>
              </a:extLst>
            </p:cNvPr>
            <p:cNvGrpSpPr/>
            <p:nvPr/>
          </p:nvGrpSpPr>
          <p:grpSpPr>
            <a:xfrm>
              <a:off x="5022049" y="4084939"/>
              <a:ext cx="796949" cy="687024"/>
              <a:chOff x="1634821" y="2736610"/>
              <a:chExt cx="936485" cy="807314"/>
            </a:xfrm>
          </p:grpSpPr>
          <p:sp>
            <p:nvSpPr>
              <p:cNvPr id="106" name="Hexagon 105">
                <a:extLst>
                  <a:ext uri="{FF2B5EF4-FFF2-40B4-BE49-F238E27FC236}">
                    <a16:creationId xmlns:a16="http://schemas.microsoft.com/office/drawing/2014/main" id="{A65BD469-2A9A-4EC0-8E83-FBA5AD88F131}"/>
                  </a:ext>
                </a:extLst>
              </p:cNvPr>
              <p:cNvSpPr/>
              <p:nvPr/>
            </p:nvSpPr>
            <p:spPr>
              <a:xfrm>
                <a:off x="1634821" y="2736610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AD3431C-5416-46DF-B9D5-A1014E53A32C}"/>
                  </a:ext>
                </a:extLst>
              </p:cNvPr>
              <p:cNvSpPr/>
              <p:nvPr/>
            </p:nvSpPr>
            <p:spPr>
              <a:xfrm>
                <a:off x="1749982" y="3012937"/>
                <a:ext cx="721040" cy="320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6862215-3EF4-4745-AD68-8B4719A3C023}"/>
                </a:ext>
              </a:extLst>
            </p:cNvPr>
            <p:cNvGrpSpPr/>
            <p:nvPr/>
          </p:nvGrpSpPr>
          <p:grpSpPr>
            <a:xfrm>
              <a:off x="5003110" y="2785925"/>
              <a:ext cx="796949" cy="687024"/>
              <a:chOff x="1634821" y="2736610"/>
              <a:chExt cx="936485" cy="807314"/>
            </a:xfrm>
          </p:grpSpPr>
          <p:sp>
            <p:nvSpPr>
              <p:cNvPr id="109" name="Hexagon 108">
                <a:extLst>
                  <a:ext uri="{FF2B5EF4-FFF2-40B4-BE49-F238E27FC236}">
                    <a16:creationId xmlns:a16="http://schemas.microsoft.com/office/drawing/2014/main" id="{D5BD3DE6-B60C-431B-B515-97FDA38C5A5C}"/>
                  </a:ext>
                </a:extLst>
              </p:cNvPr>
              <p:cNvSpPr/>
              <p:nvPr/>
            </p:nvSpPr>
            <p:spPr>
              <a:xfrm>
                <a:off x="1634821" y="2736610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8DFB732-A539-4511-A824-9C6D42C08C53}"/>
                  </a:ext>
                </a:extLst>
              </p:cNvPr>
              <p:cNvSpPr/>
              <p:nvPr/>
            </p:nvSpPr>
            <p:spPr>
              <a:xfrm>
                <a:off x="1749982" y="3012937"/>
                <a:ext cx="721040" cy="320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</p:txBody>
          </p:sp>
        </p:grpSp>
        <p:sp>
          <p:nvSpPr>
            <p:cNvPr id="111" name="Hexagon 110">
              <a:extLst>
                <a:ext uri="{FF2B5EF4-FFF2-40B4-BE49-F238E27FC236}">
                  <a16:creationId xmlns:a16="http://schemas.microsoft.com/office/drawing/2014/main" id="{9434D74D-5368-439A-99AC-33ACFF336F3A}"/>
                </a:ext>
              </a:extLst>
            </p:cNvPr>
            <p:cNvSpPr/>
            <p:nvPr/>
          </p:nvSpPr>
          <p:spPr>
            <a:xfrm>
              <a:off x="6588747" y="2329992"/>
              <a:ext cx="828795" cy="695830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Flowchart: Magnetic Disk 111">
              <a:extLst>
                <a:ext uri="{FF2B5EF4-FFF2-40B4-BE49-F238E27FC236}">
                  <a16:creationId xmlns:a16="http://schemas.microsoft.com/office/drawing/2014/main" id="{7411E91E-288F-406B-AAFF-D0AFCD767C50}"/>
                </a:ext>
              </a:extLst>
            </p:cNvPr>
            <p:cNvSpPr/>
            <p:nvPr/>
          </p:nvSpPr>
          <p:spPr>
            <a:xfrm>
              <a:off x="6057929" y="4162183"/>
              <a:ext cx="485146" cy="555397"/>
            </a:xfrm>
            <a:prstGeom prst="flowChartMagneticDisk">
              <a:avLst/>
            </a:prstGeom>
            <a:solidFill>
              <a:srgbClr val="3E80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>
                <a:solidFill>
                  <a:schemeClr val="tx1"/>
                </a:solidFill>
              </a:endParaRP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63CD252-1067-468C-B86A-82ED73479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1881" y="1166611"/>
              <a:ext cx="1234354" cy="9130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E269D54-B82D-4809-ABFF-C0EF7F1FB891}"/>
                </a:ext>
              </a:extLst>
            </p:cNvPr>
            <p:cNvCxnSpPr>
              <a:cxnSpLocks/>
              <a:stCxn id="100" idx="0"/>
              <a:endCxn id="117" idx="3"/>
            </p:cNvCxnSpPr>
            <p:nvPr/>
          </p:nvCxnSpPr>
          <p:spPr>
            <a:xfrm flipV="1">
              <a:off x="2718275" y="2312442"/>
              <a:ext cx="970221" cy="349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DF5BAC3-6311-41A7-9920-1203FEDE24A5}"/>
                </a:ext>
              </a:extLst>
            </p:cNvPr>
            <p:cNvGrpSpPr/>
            <p:nvPr/>
          </p:nvGrpSpPr>
          <p:grpSpPr>
            <a:xfrm>
              <a:off x="3688496" y="1908785"/>
              <a:ext cx="936485" cy="807314"/>
              <a:chOff x="10898683" y="2971588"/>
              <a:chExt cx="936485" cy="807314"/>
            </a:xfrm>
          </p:grpSpPr>
          <p:sp>
            <p:nvSpPr>
              <p:cNvPr id="117" name="Hexagon 116">
                <a:extLst>
                  <a:ext uri="{FF2B5EF4-FFF2-40B4-BE49-F238E27FC236}">
                    <a16:creationId xmlns:a16="http://schemas.microsoft.com/office/drawing/2014/main" id="{EF778534-6455-40C3-9EBA-9D7FC736F1BC}"/>
                  </a:ext>
                </a:extLst>
              </p:cNvPr>
              <p:cNvSpPr/>
              <p:nvPr/>
            </p:nvSpPr>
            <p:spPr>
              <a:xfrm>
                <a:off x="10898683" y="2971588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05F584-F21D-4AB9-A166-22E0D844FC1F}"/>
                  </a:ext>
                </a:extLst>
              </p:cNvPr>
              <p:cNvSpPr/>
              <p:nvPr/>
            </p:nvSpPr>
            <p:spPr>
              <a:xfrm>
                <a:off x="10923850" y="3132648"/>
                <a:ext cx="886150" cy="399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  <a:p>
                <a:pPr algn="ctr"/>
                <a:r>
                  <a:rPr lang="it-IT" sz="700" b="1" dirty="0"/>
                  <a:t>(business logic)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DCE0ADD-CC44-4990-AE3C-CC9B2314862D}"/>
                </a:ext>
              </a:extLst>
            </p:cNvPr>
            <p:cNvGrpSpPr/>
            <p:nvPr/>
          </p:nvGrpSpPr>
          <p:grpSpPr>
            <a:xfrm>
              <a:off x="3688496" y="3463828"/>
              <a:ext cx="936485" cy="807314"/>
              <a:chOff x="10898683" y="2971588"/>
              <a:chExt cx="936485" cy="807314"/>
            </a:xfrm>
          </p:grpSpPr>
          <p:sp>
            <p:nvSpPr>
              <p:cNvPr id="120" name="Hexagon 119">
                <a:extLst>
                  <a:ext uri="{FF2B5EF4-FFF2-40B4-BE49-F238E27FC236}">
                    <a16:creationId xmlns:a16="http://schemas.microsoft.com/office/drawing/2014/main" id="{30B12142-7BF9-45EC-8578-E73D66587E3F}"/>
                  </a:ext>
                </a:extLst>
              </p:cNvPr>
              <p:cNvSpPr/>
              <p:nvPr/>
            </p:nvSpPr>
            <p:spPr>
              <a:xfrm>
                <a:off x="10898683" y="2971588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E5C322C-E9D0-44BB-938C-E9049919309A}"/>
                  </a:ext>
                </a:extLst>
              </p:cNvPr>
              <p:cNvSpPr/>
              <p:nvPr/>
            </p:nvSpPr>
            <p:spPr>
              <a:xfrm>
                <a:off x="10923850" y="3132648"/>
                <a:ext cx="886150" cy="399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  <a:p>
                <a:pPr algn="ctr"/>
                <a:r>
                  <a:rPr lang="it-IT" sz="700" b="1" dirty="0"/>
                  <a:t>(business logic)</a:t>
                </a:r>
              </a:p>
            </p:txBody>
          </p:sp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6B57E933-4510-4BE6-A0A2-A0754E1F78B7}"/>
                </a:ext>
              </a:extLst>
            </p:cNvPr>
            <p:cNvCxnSpPr>
              <a:cxnSpLocks/>
            </p:cNvCxnSpPr>
            <p:nvPr/>
          </p:nvCxnSpPr>
          <p:spPr>
            <a:xfrm>
              <a:off x="2591881" y="2528852"/>
              <a:ext cx="1234354" cy="10953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7072340-3CD8-4F92-BB2B-D988590E7ECB}"/>
                </a:ext>
              </a:extLst>
            </p:cNvPr>
            <p:cNvCxnSpPr>
              <a:cxnSpLocks/>
              <a:stCxn id="117" idx="0"/>
            </p:cNvCxnSpPr>
            <p:nvPr/>
          </p:nvCxnSpPr>
          <p:spPr>
            <a:xfrm>
              <a:off x="4624981" y="2312442"/>
              <a:ext cx="1918094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55F31DF-6956-40CB-94D8-CDCC799B3E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2485" y="943050"/>
              <a:ext cx="1900590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5030080-A920-487E-B6F5-66AD5B4D4D0D}"/>
                </a:ext>
              </a:extLst>
            </p:cNvPr>
            <p:cNvSpPr/>
            <p:nvPr/>
          </p:nvSpPr>
          <p:spPr>
            <a:xfrm>
              <a:off x="6460127" y="2455707"/>
              <a:ext cx="1130118" cy="508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100" b="1" dirty="0"/>
                <a:t>message</a:t>
              </a:r>
            </a:p>
            <a:p>
              <a:pPr algn="ctr"/>
              <a:r>
                <a:rPr lang="it-IT" sz="1100" b="1" dirty="0"/>
                <a:t>bus</a:t>
              </a:r>
            </a:p>
          </p:txBody>
        </p:sp>
        <p:sp>
          <p:nvSpPr>
            <p:cNvPr id="127" name="Flowchart: Magnetic Disk 126">
              <a:extLst>
                <a:ext uri="{FF2B5EF4-FFF2-40B4-BE49-F238E27FC236}">
                  <a16:creationId xmlns:a16="http://schemas.microsoft.com/office/drawing/2014/main" id="{0C6FF85A-9B7C-448C-B70E-42626A3F013A}"/>
                </a:ext>
              </a:extLst>
            </p:cNvPr>
            <p:cNvSpPr/>
            <p:nvPr/>
          </p:nvSpPr>
          <p:spPr>
            <a:xfrm>
              <a:off x="4787049" y="251359"/>
              <a:ext cx="485146" cy="555397"/>
            </a:xfrm>
            <a:prstGeom prst="flowChartMagneticDisk">
              <a:avLst/>
            </a:prstGeom>
            <a:solidFill>
              <a:srgbClr val="3E80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>
                <a:solidFill>
                  <a:schemeClr val="tx1"/>
                </a:solidFill>
              </a:endParaRPr>
            </a:p>
          </p:txBody>
        </p:sp>
        <p:sp>
          <p:nvSpPr>
            <p:cNvPr id="128" name="Flowchart: Magnetic Disk 127">
              <a:extLst>
                <a:ext uri="{FF2B5EF4-FFF2-40B4-BE49-F238E27FC236}">
                  <a16:creationId xmlns:a16="http://schemas.microsoft.com/office/drawing/2014/main" id="{155571AD-12C2-41B9-98BF-8CCC04D9B195}"/>
                </a:ext>
              </a:extLst>
            </p:cNvPr>
            <p:cNvSpPr/>
            <p:nvPr/>
          </p:nvSpPr>
          <p:spPr>
            <a:xfrm>
              <a:off x="4843177" y="1601651"/>
              <a:ext cx="485146" cy="555397"/>
            </a:xfrm>
            <a:prstGeom prst="flowChartMagneticDisk">
              <a:avLst/>
            </a:prstGeom>
            <a:solidFill>
              <a:srgbClr val="3E80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>
                <a:solidFill>
                  <a:schemeClr val="tx1"/>
                </a:solidFill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D363273-2CBB-4B2F-80F9-6109D0867F3C}"/>
                </a:ext>
              </a:extLst>
            </p:cNvPr>
            <p:cNvCxnSpPr>
              <a:cxnSpLocks/>
              <a:endCxn id="127" idx="2"/>
            </p:cNvCxnSpPr>
            <p:nvPr/>
          </p:nvCxnSpPr>
          <p:spPr>
            <a:xfrm flipV="1">
              <a:off x="4485518" y="529058"/>
              <a:ext cx="301531" cy="16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E9899C94-75C7-4C4D-B923-8AD2F5FC9204}"/>
                </a:ext>
              </a:extLst>
            </p:cNvPr>
            <p:cNvCxnSpPr>
              <a:cxnSpLocks/>
              <a:endCxn id="128" idx="2"/>
            </p:cNvCxnSpPr>
            <p:nvPr/>
          </p:nvCxnSpPr>
          <p:spPr>
            <a:xfrm flipV="1">
              <a:off x="4509250" y="1879349"/>
              <a:ext cx="333927" cy="194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7DE0C7D-4868-4021-86D6-2C8999E324F3}"/>
                </a:ext>
              </a:extLst>
            </p:cNvPr>
            <p:cNvCxnSpPr>
              <a:cxnSpLocks/>
              <a:stCxn id="106" idx="0"/>
              <a:endCxn id="112" idx="2"/>
            </p:cNvCxnSpPr>
            <p:nvPr/>
          </p:nvCxnSpPr>
          <p:spPr>
            <a:xfrm>
              <a:off x="5818998" y="4428451"/>
              <a:ext cx="238931" cy="1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227D8FD-845D-4056-B77B-4819DFEC97EA}"/>
                </a:ext>
              </a:extLst>
            </p:cNvPr>
            <p:cNvGrpSpPr/>
            <p:nvPr/>
          </p:nvGrpSpPr>
          <p:grpSpPr>
            <a:xfrm>
              <a:off x="7488185" y="310527"/>
              <a:ext cx="796949" cy="687024"/>
              <a:chOff x="1634821" y="2736610"/>
              <a:chExt cx="936485" cy="807314"/>
            </a:xfrm>
          </p:grpSpPr>
          <p:sp>
            <p:nvSpPr>
              <p:cNvPr id="145" name="Hexagon 144">
                <a:extLst>
                  <a:ext uri="{FF2B5EF4-FFF2-40B4-BE49-F238E27FC236}">
                    <a16:creationId xmlns:a16="http://schemas.microsoft.com/office/drawing/2014/main" id="{2711D0FD-3457-42B5-925B-C6DEC011E03D}"/>
                  </a:ext>
                </a:extLst>
              </p:cNvPr>
              <p:cNvSpPr/>
              <p:nvPr/>
            </p:nvSpPr>
            <p:spPr>
              <a:xfrm>
                <a:off x="1634821" y="2736610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9CC140F-CD66-4A6F-A1BE-F3D1AF040519}"/>
                  </a:ext>
                </a:extLst>
              </p:cNvPr>
              <p:cNvSpPr/>
              <p:nvPr/>
            </p:nvSpPr>
            <p:spPr>
              <a:xfrm>
                <a:off x="1749982" y="3012937"/>
                <a:ext cx="721040" cy="320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349B2BB-CA6A-45FF-BF3A-CB31EE79D6F0}"/>
                </a:ext>
              </a:extLst>
            </p:cNvPr>
            <p:cNvGrpSpPr/>
            <p:nvPr/>
          </p:nvGrpSpPr>
          <p:grpSpPr>
            <a:xfrm>
              <a:off x="7488184" y="1222193"/>
              <a:ext cx="796949" cy="687024"/>
              <a:chOff x="1634821" y="2736610"/>
              <a:chExt cx="936485" cy="807314"/>
            </a:xfrm>
          </p:grpSpPr>
          <p:sp>
            <p:nvSpPr>
              <p:cNvPr id="148" name="Hexagon 147">
                <a:extLst>
                  <a:ext uri="{FF2B5EF4-FFF2-40B4-BE49-F238E27FC236}">
                    <a16:creationId xmlns:a16="http://schemas.microsoft.com/office/drawing/2014/main" id="{DA22467F-FB91-40A6-B9C6-8EAD03599763}"/>
                  </a:ext>
                </a:extLst>
              </p:cNvPr>
              <p:cNvSpPr/>
              <p:nvPr/>
            </p:nvSpPr>
            <p:spPr>
              <a:xfrm>
                <a:off x="1634821" y="2736610"/>
                <a:ext cx="936485" cy="807314"/>
              </a:xfrm>
              <a:prstGeom prst="hexagon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4385448-3B2B-42F5-B554-06728A31DCC4}"/>
                  </a:ext>
                </a:extLst>
              </p:cNvPr>
              <p:cNvSpPr/>
              <p:nvPr/>
            </p:nvSpPr>
            <p:spPr>
              <a:xfrm>
                <a:off x="1749982" y="3012937"/>
                <a:ext cx="721040" cy="320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900" b="1" dirty="0"/>
                  <a:t>service</a:t>
                </a:r>
              </a:p>
            </p:txBody>
          </p:sp>
        </p:grp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A6D3EC0D-9B05-48E3-AAE0-31B987E85518}"/>
                </a:ext>
              </a:extLst>
            </p:cNvPr>
            <p:cNvCxnSpPr>
              <a:cxnSpLocks/>
              <a:stCxn id="145" idx="3"/>
            </p:cNvCxnSpPr>
            <p:nvPr/>
          </p:nvCxnSpPr>
          <p:spPr>
            <a:xfrm flipH="1">
              <a:off x="6940197" y="654039"/>
              <a:ext cx="547988" cy="301637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F7868361-B113-4550-AD3E-7CE3968CEFBC}"/>
                </a:ext>
              </a:extLst>
            </p:cNvPr>
            <p:cNvCxnSpPr>
              <a:cxnSpLocks/>
              <a:stCxn id="148" idx="3"/>
            </p:cNvCxnSpPr>
            <p:nvPr/>
          </p:nvCxnSpPr>
          <p:spPr>
            <a:xfrm flipH="1">
              <a:off x="6895820" y="1565705"/>
              <a:ext cx="592364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5E224B3E-813E-44F7-997B-1133328DE231}"/>
                </a:ext>
              </a:extLst>
            </p:cNvPr>
            <p:cNvCxnSpPr>
              <a:cxnSpLocks/>
            </p:cNvCxnSpPr>
            <p:nvPr/>
          </p:nvCxnSpPr>
          <p:spPr>
            <a:xfrm>
              <a:off x="2209734" y="2758688"/>
              <a:ext cx="21359" cy="752339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Hexagon 177">
              <a:extLst>
                <a:ext uri="{FF2B5EF4-FFF2-40B4-BE49-F238E27FC236}">
                  <a16:creationId xmlns:a16="http://schemas.microsoft.com/office/drawing/2014/main" id="{F61E8D97-CBE6-467F-9E3B-AF98B8668989}"/>
                </a:ext>
              </a:extLst>
            </p:cNvPr>
            <p:cNvSpPr/>
            <p:nvPr/>
          </p:nvSpPr>
          <p:spPr>
            <a:xfrm>
              <a:off x="258372" y="2741668"/>
              <a:ext cx="974364" cy="839969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web</a:t>
              </a:r>
            </a:p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client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A5367A08-6A8E-4556-A40B-253D001FF22E}"/>
                </a:ext>
              </a:extLst>
            </p:cNvPr>
            <p:cNvCxnSpPr>
              <a:cxnSpLocks/>
            </p:cNvCxnSpPr>
            <p:nvPr/>
          </p:nvCxnSpPr>
          <p:spPr>
            <a:xfrm>
              <a:off x="1186866" y="1412079"/>
              <a:ext cx="626907" cy="71885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A0CB61D-45D9-4988-969B-6ED4A4CE4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4608" y="2528852"/>
              <a:ext cx="693706" cy="4095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Hexagon 188">
              <a:extLst>
                <a:ext uri="{FF2B5EF4-FFF2-40B4-BE49-F238E27FC236}">
                  <a16:creationId xmlns:a16="http://schemas.microsoft.com/office/drawing/2014/main" id="{EA97EE13-14FF-4298-A87A-A0768D28E04C}"/>
                </a:ext>
              </a:extLst>
            </p:cNvPr>
            <p:cNvSpPr/>
            <p:nvPr/>
          </p:nvSpPr>
          <p:spPr>
            <a:xfrm>
              <a:off x="2004148" y="522054"/>
              <a:ext cx="974364" cy="839969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other</a:t>
              </a:r>
            </a:p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client(s)</a:t>
              </a: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A0BA8A7-93F3-4EB8-A935-F2E9C5F2AAFA}"/>
                </a:ext>
              </a:extLst>
            </p:cNvPr>
            <p:cNvGrpSpPr/>
            <p:nvPr/>
          </p:nvGrpSpPr>
          <p:grpSpPr>
            <a:xfrm>
              <a:off x="7479560" y="2142837"/>
              <a:ext cx="796949" cy="687024"/>
              <a:chOff x="1634821" y="2736610"/>
              <a:chExt cx="936485" cy="807314"/>
            </a:xfrm>
          </p:grpSpPr>
          <p:sp>
            <p:nvSpPr>
              <p:cNvPr id="201" name="Hexagon 200">
                <a:extLst>
                  <a:ext uri="{FF2B5EF4-FFF2-40B4-BE49-F238E27FC236}">
                    <a16:creationId xmlns:a16="http://schemas.microsoft.com/office/drawing/2014/main" id="{0B54F1E0-EF2E-4120-8F97-ECEFE747572D}"/>
                  </a:ext>
                </a:extLst>
              </p:cNvPr>
              <p:cNvSpPr/>
              <p:nvPr/>
            </p:nvSpPr>
            <p:spPr>
              <a:xfrm>
                <a:off x="1634821" y="2736610"/>
                <a:ext cx="936485" cy="807314"/>
              </a:xfrm>
              <a:prstGeom prst="hexag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t-IT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22A66C8B-BA5A-499B-AEF1-994F9C404241}"/>
                  </a:ext>
                </a:extLst>
              </p:cNvPr>
              <p:cNvSpPr/>
              <p:nvPr/>
            </p:nvSpPr>
            <p:spPr>
              <a:xfrm>
                <a:off x="1728712" y="3070518"/>
                <a:ext cx="748702" cy="1875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it-IT" sz="900" b="1" dirty="0">
                    <a:solidFill>
                      <a:schemeClr val="tx1"/>
                    </a:solidFill>
                  </a:rPr>
                  <a:t>service</a:t>
                </a:r>
              </a:p>
            </p:txBody>
          </p:sp>
        </p:grp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CF9F358-72B6-4391-9E13-B19B6934CB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11978" y="2039222"/>
              <a:ext cx="638224" cy="280593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Hexagon 99">
              <a:extLst>
                <a:ext uri="{FF2B5EF4-FFF2-40B4-BE49-F238E27FC236}">
                  <a16:creationId xmlns:a16="http://schemas.microsoft.com/office/drawing/2014/main" id="{6672EA5A-0535-4B67-8190-224EB543B82B}"/>
                </a:ext>
              </a:extLst>
            </p:cNvPr>
            <p:cNvSpPr/>
            <p:nvPr/>
          </p:nvSpPr>
          <p:spPr>
            <a:xfrm>
              <a:off x="1743911" y="1927359"/>
              <a:ext cx="974364" cy="839969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499DEE78-92CD-4981-AAF7-459A181180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0545" y="3311903"/>
              <a:ext cx="532112" cy="3764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466335B-67E3-4480-88DA-41B6BCC9ACAC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>
              <a:off x="4540545" y="4074698"/>
              <a:ext cx="481504" cy="3537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Hexagon 178">
              <a:extLst>
                <a:ext uri="{FF2B5EF4-FFF2-40B4-BE49-F238E27FC236}">
                  <a16:creationId xmlns:a16="http://schemas.microsoft.com/office/drawing/2014/main" id="{09683D3F-361C-44F8-B501-FA7FB2C778E3}"/>
                </a:ext>
              </a:extLst>
            </p:cNvPr>
            <p:cNvSpPr/>
            <p:nvPr/>
          </p:nvSpPr>
          <p:spPr>
            <a:xfrm>
              <a:off x="282365" y="827735"/>
              <a:ext cx="974364" cy="839969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mobile</a:t>
              </a:r>
            </a:p>
            <a:p>
              <a:pPr algn="ctr"/>
              <a:r>
                <a:rPr lang="it-IT" sz="900" b="1" dirty="0">
                  <a:solidFill>
                    <a:schemeClr val="tx1"/>
                  </a:solidFill>
                </a:rPr>
                <a:t>client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95D33B-2D0F-448A-ABB1-521F3CF0A40E}"/>
              </a:ext>
            </a:extLst>
          </p:cNvPr>
          <p:cNvSpPr txBox="1"/>
          <p:nvPr/>
        </p:nvSpPr>
        <p:spPr>
          <a:xfrm>
            <a:off x="2187216" y="2237561"/>
            <a:ext cx="845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/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209007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B1DCA-502A-40FF-A0DB-2B3C0BF7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D01FE5-000E-4C50-AC3F-AFC39DDC6152}"/>
              </a:ext>
            </a:extLst>
          </p:cNvPr>
          <p:cNvSpPr/>
          <p:nvPr/>
        </p:nvSpPr>
        <p:spPr>
          <a:xfrm>
            <a:off x="2668538" y="1158537"/>
            <a:ext cx="2766060" cy="246713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it-IT" sz="1400" dirty="0">
                <a:solidFill>
                  <a:schemeClr val="tx1"/>
                </a:solidFill>
              </a:rPr>
              <a:t>logic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742102D2-467E-415B-B6C5-108B448D03E3}"/>
              </a:ext>
            </a:extLst>
          </p:cNvPr>
          <p:cNvSpPr/>
          <p:nvPr/>
        </p:nvSpPr>
        <p:spPr>
          <a:xfrm>
            <a:off x="3156218" y="1577637"/>
            <a:ext cx="1882750" cy="1623060"/>
          </a:xfrm>
          <a:prstGeom prst="hexagon">
            <a:avLst/>
          </a:prstGeom>
          <a:solidFill>
            <a:srgbClr val="FB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logic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F058E-683D-4FA3-93CC-1B3F4BEF4478}"/>
              </a:ext>
            </a:extLst>
          </p:cNvPr>
          <p:cNvSpPr/>
          <p:nvPr/>
        </p:nvSpPr>
        <p:spPr>
          <a:xfrm>
            <a:off x="3750578" y="996771"/>
            <a:ext cx="693420" cy="348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tx1"/>
                </a:solidFill>
              </a:rPr>
              <a:t>REST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DA254E-828D-4F12-9AC0-CE8FAC177158}"/>
              </a:ext>
            </a:extLst>
          </p:cNvPr>
          <p:cNvSpPr/>
          <p:nvPr/>
        </p:nvSpPr>
        <p:spPr>
          <a:xfrm>
            <a:off x="2668538" y="1403442"/>
            <a:ext cx="693420" cy="348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tx1"/>
                </a:solidFill>
              </a:rPr>
              <a:t>command</a:t>
            </a:r>
          </a:p>
          <a:p>
            <a:pPr algn="ctr"/>
            <a:r>
              <a:rPr lang="it-IT" sz="900" b="1" dirty="0">
                <a:solidFill>
                  <a:schemeClr val="tx1"/>
                </a:solidFill>
              </a:rPr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03C8A-77E4-4516-B960-166F31CC83B6}"/>
              </a:ext>
            </a:extLst>
          </p:cNvPr>
          <p:cNvSpPr/>
          <p:nvPr/>
        </p:nvSpPr>
        <p:spPr>
          <a:xfrm>
            <a:off x="2617738" y="2998040"/>
            <a:ext cx="693420" cy="348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tx1"/>
                </a:solidFill>
              </a:rPr>
              <a:t>event</a:t>
            </a:r>
          </a:p>
          <a:p>
            <a:pPr algn="ctr"/>
            <a:r>
              <a:rPr lang="it-IT" sz="900" b="1" dirty="0">
                <a:solidFill>
                  <a:schemeClr val="tx1"/>
                </a:solidFill>
              </a:rPr>
              <a:t>publisher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0A53CC-401F-4352-ACD9-B0FC304E8189}"/>
              </a:ext>
            </a:extLst>
          </p:cNvPr>
          <p:cNvSpPr/>
          <p:nvPr/>
        </p:nvSpPr>
        <p:spPr>
          <a:xfrm>
            <a:off x="3746913" y="3424428"/>
            <a:ext cx="693420" cy="348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it-IT" sz="900" b="1" dirty="0">
                <a:solidFill>
                  <a:schemeClr val="tx1"/>
                </a:solidFill>
              </a:rPr>
              <a:t>adapter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200B9352-E9CC-4B4E-BF72-A2D4DFC84663}"/>
              </a:ext>
            </a:extLst>
          </p:cNvPr>
          <p:cNvSpPr/>
          <p:nvPr/>
        </p:nvSpPr>
        <p:spPr>
          <a:xfrm rot="5400000">
            <a:off x="1280442" y="1137369"/>
            <a:ext cx="173514" cy="878840"/>
          </a:xfrm>
          <a:prstGeom prst="can">
            <a:avLst>
              <a:gd name="adj" fmla="val 84375"/>
            </a:avLst>
          </a:prstGeom>
          <a:solidFill>
            <a:srgbClr val="E8BD06"/>
          </a:solidFill>
          <a:ln>
            <a:solidFill>
              <a:srgbClr val="E8BD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8CA8D6F-445D-4463-96A8-2E011EBD74DF}"/>
              </a:ext>
            </a:extLst>
          </p:cNvPr>
          <p:cNvSpPr/>
          <p:nvPr/>
        </p:nvSpPr>
        <p:spPr>
          <a:xfrm rot="5400000">
            <a:off x="1247591" y="2732815"/>
            <a:ext cx="173514" cy="878840"/>
          </a:xfrm>
          <a:prstGeom prst="can">
            <a:avLst>
              <a:gd name="adj" fmla="val 84375"/>
            </a:avLst>
          </a:prstGeom>
          <a:solidFill>
            <a:srgbClr val="E8BD06"/>
          </a:solidFill>
          <a:ln>
            <a:solidFill>
              <a:srgbClr val="E8BD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BEB66-5146-4AED-AE1E-CDF028B99AD7}"/>
              </a:ext>
            </a:extLst>
          </p:cNvPr>
          <p:cNvSpPr txBox="1"/>
          <p:nvPr/>
        </p:nvSpPr>
        <p:spPr>
          <a:xfrm>
            <a:off x="859967" y="1290612"/>
            <a:ext cx="10759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900" b="1" dirty="0"/>
              <a:t>inbound messages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B047E-C04A-4CBE-BB48-518F7E541CD0}"/>
              </a:ext>
            </a:extLst>
          </p:cNvPr>
          <p:cNvSpPr txBox="1"/>
          <p:nvPr/>
        </p:nvSpPr>
        <p:spPr>
          <a:xfrm>
            <a:off x="836185" y="2882624"/>
            <a:ext cx="1149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900" b="1" dirty="0"/>
              <a:t>outbound messages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A7F352-94F9-44C5-8F13-C23FE4672143}"/>
              </a:ext>
            </a:extLst>
          </p:cNvPr>
          <p:cNvCxnSpPr>
            <a:cxnSpLocks/>
            <a:stCxn id="10" idx="1"/>
            <a:endCxn id="7" idx="1"/>
          </p:cNvCxnSpPr>
          <p:nvPr/>
        </p:nvCxnSpPr>
        <p:spPr>
          <a:xfrm>
            <a:off x="1806619" y="1576789"/>
            <a:ext cx="861919" cy="84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2A42C-48BC-4C5E-B448-790F5D3E331C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>
            <a:off x="1773768" y="3172235"/>
            <a:ext cx="843970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14BB2D-2EFB-44FF-BFD7-8EB0695BBC99}"/>
              </a:ext>
            </a:extLst>
          </p:cNvPr>
          <p:cNvGrpSpPr/>
          <p:nvPr/>
        </p:nvGrpSpPr>
        <p:grpSpPr>
          <a:xfrm>
            <a:off x="6261336" y="793399"/>
            <a:ext cx="1876694" cy="2994659"/>
            <a:chOff x="6501932" y="708660"/>
            <a:chExt cx="1876694" cy="299465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DBFC078-80E9-466A-81A4-08099C7F6B1B}"/>
                </a:ext>
              </a:extLst>
            </p:cNvPr>
            <p:cNvGrpSpPr/>
            <p:nvPr/>
          </p:nvGrpSpPr>
          <p:grpSpPr>
            <a:xfrm>
              <a:off x="6501932" y="708660"/>
              <a:ext cx="1876694" cy="2994659"/>
              <a:chOff x="6530950" y="960853"/>
              <a:chExt cx="1876694" cy="299465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6BB52B6-8A6D-46C3-856F-B869A05A8D91}"/>
                  </a:ext>
                </a:extLst>
              </p:cNvPr>
              <p:cNvSpPr/>
              <p:nvPr/>
            </p:nvSpPr>
            <p:spPr>
              <a:xfrm>
                <a:off x="6530950" y="960853"/>
                <a:ext cx="1657681" cy="29946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/>
                  <a:t>z</a:t>
                </a:r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F598C0BB-D5CD-4CBD-829C-709C07EB9769}"/>
                  </a:ext>
                </a:extLst>
              </p:cNvPr>
              <p:cNvSpPr/>
              <p:nvPr/>
            </p:nvSpPr>
            <p:spPr>
              <a:xfrm>
                <a:off x="6965432" y="2795974"/>
                <a:ext cx="685800" cy="694527"/>
              </a:xfrm>
              <a:prstGeom prst="cube">
                <a:avLst>
                  <a:gd name="adj" fmla="val 15000"/>
                </a:avLst>
              </a:prstGeom>
              <a:solidFill>
                <a:srgbClr val="6AA3CE">
                  <a:alpha val="5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it-IT" sz="900" b="1" dirty="0">
                    <a:solidFill>
                      <a:schemeClr val="tx1"/>
                    </a:solidFill>
                  </a:rPr>
                  <a:t>external service</a:t>
                </a:r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1F679C01-7A54-41C0-9DCE-72541DA425DB}"/>
                  </a:ext>
                </a:extLst>
              </p:cNvPr>
              <p:cNvSpPr/>
              <p:nvPr/>
            </p:nvSpPr>
            <p:spPr>
              <a:xfrm>
                <a:off x="7016890" y="1438946"/>
                <a:ext cx="685800" cy="694527"/>
              </a:xfrm>
              <a:prstGeom prst="cube">
                <a:avLst>
                  <a:gd name="adj" fmla="val 15000"/>
                </a:avLst>
              </a:prstGeom>
              <a:solidFill>
                <a:srgbClr val="6AA3CE">
                  <a:alpha val="50000"/>
                </a:srgb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900" b="1" dirty="0">
                    <a:solidFill>
                      <a:schemeClr val="tx1"/>
                    </a:solidFill>
                  </a:rPr>
                  <a:t>external service</a:t>
                </a:r>
              </a:p>
            </p:txBody>
          </p:sp>
          <p:pic>
            <p:nvPicPr>
              <p:cNvPr id="29" name="Picture 2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49E6F24-8DC2-400A-B4EA-BC0495D80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58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 flipH="1">
                <a:off x="7969617" y="1000919"/>
                <a:ext cx="438027" cy="438027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B18D257-7345-4086-BBA3-2D99C88D00B7}"/>
                </a:ext>
              </a:extLst>
            </p:cNvPr>
            <p:cNvSpPr/>
            <p:nvPr/>
          </p:nvSpPr>
          <p:spPr>
            <a:xfrm>
              <a:off x="8136752" y="861060"/>
              <a:ext cx="45719" cy="218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A3823C-75F2-484C-986E-13D2193E4624}"/>
              </a:ext>
            </a:extLst>
          </p:cNvPr>
          <p:cNvCxnSpPr>
            <a:cxnSpLocks/>
            <a:stCxn id="23" idx="3"/>
            <a:endCxn id="34" idx="2"/>
          </p:cNvCxnSpPr>
          <p:nvPr/>
        </p:nvCxnSpPr>
        <p:spPr>
          <a:xfrm>
            <a:off x="5536238" y="1663547"/>
            <a:ext cx="1211038" cy="66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46A6CE-F59B-403F-B576-D7FA86B1D447}"/>
              </a:ext>
            </a:extLst>
          </p:cNvPr>
          <p:cNvCxnSpPr>
            <a:cxnSpLocks/>
            <a:stCxn id="26" idx="3"/>
            <a:endCxn id="33" idx="2"/>
          </p:cNvCxnSpPr>
          <p:nvPr/>
        </p:nvCxnSpPr>
        <p:spPr>
          <a:xfrm>
            <a:off x="5556660" y="3026759"/>
            <a:ext cx="1139158" cy="4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ylinder 45">
            <a:extLst>
              <a:ext uri="{FF2B5EF4-FFF2-40B4-BE49-F238E27FC236}">
                <a16:creationId xmlns:a16="http://schemas.microsoft.com/office/drawing/2014/main" id="{3BFA8B21-2F7C-4EE9-9C7A-416B484B9F43}"/>
              </a:ext>
            </a:extLst>
          </p:cNvPr>
          <p:cNvSpPr/>
          <p:nvPr/>
        </p:nvSpPr>
        <p:spPr>
          <a:xfrm>
            <a:off x="3777393" y="4031426"/>
            <a:ext cx="633998" cy="744762"/>
          </a:xfrm>
          <a:prstGeom prst="can">
            <a:avLst/>
          </a:prstGeom>
          <a:solidFill>
            <a:srgbClr val="A0C5E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900" b="1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F1417F-C08F-4E3D-B4B5-72D74F1C9A9C}"/>
              </a:ext>
            </a:extLst>
          </p:cNvPr>
          <p:cNvCxnSpPr>
            <a:cxnSpLocks/>
            <a:stCxn id="9" idx="2"/>
            <a:endCxn id="46" idx="1"/>
          </p:cNvCxnSpPr>
          <p:nvPr/>
        </p:nvCxnSpPr>
        <p:spPr>
          <a:xfrm>
            <a:off x="4093623" y="3772818"/>
            <a:ext cx="769" cy="258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35C14241-5E80-4D59-99C4-93E6F7E2EA0A}"/>
              </a:ext>
            </a:extLst>
          </p:cNvPr>
          <p:cNvSpPr/>
          <p:nvPr/>
        </p:nvSpPr>
        <p:spPr>
          <a:xfrm>
            <a:off x="4026012" y="1506361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72E588E-96FD-430D-BD42-E8C5E0387117}"/>
              </a:ext>
            </a:extLst>
          </p:cNvPr>
          <p:cNvSpPr/>
          <p:nvPr/>
        </p:nvSpPr>
        <p:spPr>
          <a:xfrm>
            <a:off x="3293378" y="1911918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1E4EB14-7A15-4946-95DA-771E08E7D8FA}"/>
              </a:ext>
            </a:extLst>
          </p:cNvPr>
          <p:cNvCxnSpPr>
            <a:stCxn id="50" idx="0"/>
            <a:endCxn id="6" idx="2"/>
          </p:cNvCxnSpPr>
          <p:nvPr/>
        </p:nvCxnSpPr>
        <p:spPr>
          <a:xfrm flipV="1">
            <a:off x="4094592" y="1345161"/>
            <a:ext cx="2696" cy="16120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B3BDE11-E4C6-47D2-BDEA-5A729A14805B}"/>
              </a:ext>
            </a:extLst>
          </p:cNvPr>
          <p:cNvCxnSpPr>
            <a:cxnSpLocks/>
            <a:stCxn id="52" idx="1"/>
            <a:endCxn id="7" idx="2"/>
          </p:cNvCxnSpPr>
          <p:nvPr/>
        </p:nvCxnSpPr>
        <p:spPr>
          <a:xfrm flipH="1" flipV="1">
            <a:off x="3015248" y="1751832"/>
            <a:ext cx="298217" cy="180173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993BEB8-35E1-4BCB-8A77-38B17624876D}"/>
              </a:ext>
            </a:extLst>
          </p:cNvPr>
          <p:cNvSpPr/>
          <p:nvPr/>
        </p:nvSpPr>
        <p:spPr>
          <a:xfrm>
            <a:off x="3292127" y="2721748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6AFB6B-6F8E-47E6-8583-36D5F9C2BB93}"/>
              </a:ext>
            </a:extLst>
          </p:cNvPr>
          <p:cNvCxnSpPr>
            <a:cxnSpLocks/>
            <a:stCxn id="58" idx="2"/>
            <a:endCxn id="8" idx="0"/>
          </p:cNvCxnSpPr>
          <p:nvPr/>
        </p:nvCxnSpPr>
        <p:spPr>
          <a:xfrm flipH="1">
            <a:off x="2964448" y="2790328"/>
            <a:ext cx="327679" cy="207712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54A74D2-F919-4F7D-9F83-F4A1BC9D0B1C}"/>
              </a:ext>
            </a:extLst>
          </p:cNvPr>
          <p:cNvSpPr/>
          <p:nvPr/>
        </p:nvSpPr>
        <p:spPr>
          <a:xfrm>
            <a:off x="4025812" y="3134260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07A3A7F-9317-41D5-9BF3-9383F676A988}"/>
              </a:ext>
            </a:extLst>
          </p:cNvPr>
          <p:cNvCxnSpPr>
            <a:cxnSpLocks/>
            <a:stCxn id="63" idx="4"/>
            <a:endCxn id="9" idx="0"/>
          </p:cNvCxnSpPr>
          <p:nvPr/>
        </p:nvCxnSpPr>
        <p:spPr>
          <a:xfrm flipH="1">
            <a:off x="4093623" y="3271420"/>
            <a:ext cx="769" cy="153008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BCF4B52-71CE-4003-A476-D556B298F4F3}"/>
              </a:ext>
            </a:extLst>
          </p:cNvPr>
          <p:cNvSpPr/>
          <p:nvPr/>
        </p:nvSpPr>
        <p:spPr>
          <a:xfrm>
            <a:off x="4752837" y="1886009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3A0F5A0-A1F8-4147-8E53-B8D79A13B7C6}"/>
              </a:ext>
            </a:extLst>
          </p:cNvPr>
          <p:cNvCxnSpPr>
            <a:cxnSpLocks/>
            <a:stCxn id="69" idx="7"/>
            <a:endCxn id="23" idx="1"/>
          </p:cNvCxnSpPr>
          <p:nvPr/>
        </p:nvCxnSpPr>
        <p:spPr>
          <a:xfrm flipV="1">
            <a:off x="4869910" y="1663547"/>
            <a:ext cx="101940" cy="242549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2301D72F-492C-4FB3-B4A8-E2E33D582DC9}"/>
              </a:ext>
            </a:extLst>
          </p:cNvPr>
          <p:cNvSpPr/>
          <p:nvPr/>
        </p:nvSpPr>
        <p:spPr>
          <a:xfrm>
            <a:off x="4771687" y="2721748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2B2F86-C59A-4319-9C92-543A0138C6B3}"/>
              </a:ext>
            </a:extLst>
          </p:cNvPr>
          <p:cNvCxnSpPr>
            <a:cxnSpLocks/>
            <a:stCxn id="75" idx="5"/>
            <a:endCxn id="26" idx="1"/>
          </p:cNvCxnSpPr>
          <p:nvPr/>
        </p:nvCxnSpPr>
        <p:spPr>
          <a:xfrm>
            <a:off x="4888760" y="2838821"/>
            <a:ext cx="103512" cy="187938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1" name="Picture 8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4C5CC6-572F-4172-BD61-5EAED05A73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11348" y="121484"/>
            <a:ext cx="364550" cy="515606"/>
          </a:xfrm>
          <a:prstGeom prst="rect">
            <a:avLst/>
          </a:prstGeom>
          <a:ln>
            <a:noFill/>
          </a:ln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0B3274-E607-43F2-8E3D-7290449D625D}"/>
              </a:ext>
            </a:extLst>
          </p:cNvPr>
          <p:cNvCxnSpPr>
            <a:cxnSpLocks/>
            <a:stCxn id="81" idx="2"/>
            <a:endCxn id="6" idx="0"/>
          </p:cNvCxnSpPr>
          <p:nvPr/>
        </p:nvCxnSpPr>
        <p:spPr>
          <a:xfrm>
            <a:off x="4093623" y="637090"/>
            <a:ext cx="3665" cy="3596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7945E67-2B7D-457F-9C40-14E55B20DE8A}"/>
              </a:ext>
            </a:extLst>
          </p:cNvPr>
          <p:cNvSpPr/>
          <p:nvPr/>
        </p:nvSpPr>
        <p:spPr>
          <a:xfrm>
            <a:off x="4971850" y="1416742"/>
            <a:ext cx="564388" cy="493609"/>
          </a:xfrm>
          <a:prstGeom prst="rect">
            <a:avLst/>
          </a:prstGeom>
          <a:solidFill>
            <a:srgbClr val="A0C5E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800" b="1" dirty="0">
                <a:solidFill>
                  <a:schemeClr val="tx1"/>
                </a:solidFill>
              </a:rPr>
              <a:t>ext. service adapter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B4EFA1-2698-4567-8396-D40E1037CB17}"/>
              </a:ext>
            </a:extLst>
          </p:cNvPr>
          <p:cNvSpPr/>
          <p:nvPr/>
        </p:nvSpPr>
        <p:spPr>
          <a:xfrm>
            <a:off x="4992272" y="2779954"/>
            <a:ext cx="564388" cy="493609"/>
          </a:xfrm>
          <a:prstGeom prst="rect">
            <a:avLst/>
          </a:prstGeom>
          <a:solidFill>
            <a:srgbClr val="A0C5E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800" b="1" dirty="0">
                <a:solidFill>
                  <a:schemeClr val="tx1"/>
                </a:solidFill>
              </a:rPr>
              <a:t>ext. service adapter</a:t>
            </a:r>
          </a:p>
        </p:txBody>
      </p:sp>
    </p:spTree>
    <p:extLst>
      <p:ext uri="{BB962C8B-B14F-4D97-AF65-F5344CB8AC3E}">
        <p14:creationId xmlns:p14="http://schemas.microsoft.com/office/powerpoint/2010/main" val="417633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F5BE96-57A8-484D-A94C-D4B0547B9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8AE94-7407-40FF-AD86-F42A4EFFAD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644" y="1380428"/>
            <a:ext cx="4136047" cy="2880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965A7-EB07-4132-8A5C-6013198DE5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023" y="1627696"/>
            <a:ext cx="3500282" cy="1038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F18A4-3BF1-47CE-B0AE-B6C8C4C66F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023" y="2902158"/>
            <a:ext cx="3500282" cy="770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AD768-80EF-4E52-857B-4EDC381B4C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925" y="197999"/>
            <a:ext cx="4307745" cy="1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3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A1D061-D46B-45D5-A265-BB534C22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D5AB3-C3BA-4473-BDEF-66D86940A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604826"/>
            <a:ext cx="7254738" cy="424378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1F52D36F-9EB6-49BD-8909-F2AEDE3B78ED}"/>
              </a:ext>
            </a:extLst>
          </p:cNvPr>
          <p:cNvSpPr txBox="1">
            <a:spLocks/>
          </p:cNvSpPr>
          <p:nvPr/>
        </p:nvSpPr>
        <p:spPr>
          <a:xfrm>
            <a:off x="944880" y="209499"/>
            <a:ext cx="7398982" cy="395327"/>
          </a:xfrm>
          <a:prstGeom prst="rect">
            <a:avLst/>
          </a:prstGeom>
        </p:spPr>
        <p:txBody>
          <a:bodyPr/>
          <a:lstStyle>
            <a:lvl1pPr algn="l" defTabSz="6719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34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sz="2000" b="1" err="1"/>
              <a:t>microservice</a:t>
            </a:r>
            <a:r>
              <a:rPr lang="fr-FR" sz="2000" b="1" dirty="0"/>
              <a:t> patterns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22449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AE97DF1-8D4E-499E-B1D6-BE72081E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Sedi 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A14A0010-C9D7-4A88-B2C1-D920CB53AD84}"/>
              </a:ext>
            </a:extLst>
          </p:cNvPr>
          <p:cNvGrpSpPr/>
          <p:nvPr/>
        </p:nvGrpSpPr>
        <p:grpSpPr>
          <a:xfrm>
            <a:off x="3043962" y="2116754"/>
            <a:ext cx="3382135" cy="626445"/>
            <a:chOff x="2805727" y="3297498"/>
            <a:chExt cx="1989081" cy="368421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6E253C33-345C-4371-95E0-992A4E10A1BE}"/>
                </a:ext>
              </a:extLst>
            </p:cNvPr>
            <p:cNvGrpSpPr/>
            <p:nvPr/>
          </p:nvGrpSpPr>
          <p:grpSpPr>
            <a:xfrm>
              <a:off x="2805727" y="3297498"/>
              <a:ext cx="372537" cy="368421"/>
              <a:chOff x="2770840" y="3123758"/>
              <a:chExt cx="372537" cy="368421"/>
            </a:xfrm>
          </p:grpSpPr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A8B8E643-E554-41F6-B31F-B521B5537493}"/>
                  </a:ext>
                </a:extLst>
              </p:cNvPr>
              <p:cNvSpPr/>
              <p:nvPr/>
            </p:nvSpPr>
            <p:spPr bwMode="auto">
              <a:xfrm>
                <a:off x="2794132" y="3144005"/>
                <a:ext cx="348901" cy="348174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" name="CasellaDiTesto 5">
                <a:extLst>
                  <a:ext uri="{FF2B5EF4-FFF2-40B4-BE49-F238E27FC236}">
                    <a16:creationId xmlns:a16="http://schemas.microsoft.com/office/drawing/2014/main" id="{B9F7E8B4-E9D7-4214-837B-860F14574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0840" y="3267241"/>
                <a:ext cx="372365" cy="162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RM</a:t>
                </a:r>
              </a:p>
            </p:txBody>
          </p:sp>
          <p:pic>
            <p:nvPicPr>
              <p:cNvPr id="30" name="Immagine 19">
                <a:extLst>
                  <a:ext uri="{FF2B5EF4-FFF2-40B4-BE49-F238E27FC236}">
                    <a16:creationId xmlns:a16="http://schemas.microsoft.com/office/drawing/2014/main" id="{CFAB1F94-9092-4774-BBE9-41C107F5F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567" y="312375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8A4AE6A3-E0F4-4D75-9A24-95044A6D99BE}"/>
                </a:ext>
              </a:extLst>
            </p:cNvPr>
            <p:cNvSpPr/>
            <p:nvPr/>
          </p:nvSpPr>
          <p:spPr>
            <a:xfrm>
              <a:off x="3230788" y="3304359"/>
              <a:ext cx="1564020" cy="289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t-IT" sz="100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Roma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Via Giacomo Peroni, 130 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00131 -  ROMA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9147C6E-C3FB-4676-A0FA-A3129C7F6019}"/>
              </a:ext>
            </a:extLst>
          </p:cNvPr>
          <p:cNvGrpSpPr/>
          <p:nvPr/>
        </p:nvGrpSpPr>
        <p:grpSpPr>
          <a:xfrm>
            <a:off x="3060173" y="3315999"/>
            <a:ext cx="600727" cy="582211"/>
            <a:chOff x="3030286" y="953546"/>
            <a:chExt cx="600727" cy="582211"/>
          </a:xfrm>
        </p:grpSpPr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FBEC467A-BE64-4708-894D-331B278FC7CC}"/>
                </a:ext>
              </a:extLst>
            </p:cNvPr>
            <p:cNvSpPr/>
            <p:nvPr/>
          </p:nvSpPr>
          <p:spPr bwMode="auto">
            <a:xfrm>
              <a:off x="3049058" y="974057"/>
              <a:ext cx="562873" cy="5617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CasellaDiTesto 5">
              <a:extLst>
                <a:ext uri="{FF2B5EF4-FFF2-40B4-BE49-F238E27FC236}">
                  <a16:creationId xmlns:a16="http://schemas.microsoft.com/office/drawing/2014/main" id="{AF87326F-E5FC-4B3A-B4F9-93E93035A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0286" y="1207516"/>
              <a:ext cx="60072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TR</a:t>
              </a:r>
            </a:p>
          </p:txBody>
        </p:sp>
        <p:pic>
          <p:nvPicPr>
            <p:cNvPr id="37" name="Immagine 19">
              <a:extLst>
                <a:ext uri="{FF2B5EF4-FFF2-40B4-BE49-F238E27FC236}">
                  <a16:creationId xmlns:a16="http://schemas.microsoft.com/office/drawing/2014/main" id="{EA34B00D-519C-4A53-995B-A8FDF08E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030" y="953546"/>
              <a:ext cx="309442" cy="490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E1C357-C935-4400-BCC6-05C10F29308D}"/>
              </a:ext>
            </a:extLst>
          </p:cNvPr>
          <p:cNvGrpSpPr/>
          <p:nvPr/>
        </p:nvGrpSpPr>
        <p:grpSpPr>
          <a:xfrm>
            <a:off x="693130" y="878775"/>
            <a:ext cx="8243900" cy="3728848"/>
            <a:chOff x="779871" y="935101"/>
            <a:chExt cx="8243900" cy="3728848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2FDF8C7-4EA1-4848-A044-8DF302C856EF}"/>
                </a:ext>
              </a:extLst>
            </p:cNvPr>
            <p:cNvGrpSpPr/>
            <p:nvPr/>
          </p:nvGrpSpPr>
          <p:grpSpPr>
            <a:xfrm>
              <a:off x="814019" y="2133376"/>
              <a:ext cx="4078819" cy="582212"/>
              <a:chOff x="250348" y="1675372"/>
              <a:chExt cx="2528286" cy="360888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6B275E73-0C6A-4955-B771-B3C3D064A60D}"/>
                  </a:ext>
                </a:extLst>
              </p:cNvPr>
              <p:cNvSpPr/>
              <p:nvPr/>
            </p:nvSpPr>
            <p:spPr bwMode="auto">
              <a:xfrm>
                <a:off x="261984" y="1688086"/>
                <a:ext cx="348901" cy="3481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CasellaDiTesto 5">
                <a:extLst>
                  <a:ext uri="{FF2B5EF4-FFF2-40B4-BE49-F238E27FC236}">
                    <a16:creationId xmlns:a16="http://schemas.microsoft.com/office/drawing/2014/main" id="{E5DB458B-2573-40D0-9C81-E18E6D660E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48" y="1832797"/>
                <a:ext cx="372365" cy="17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</a:t>
                </a:r>
              </a:p>
            </p:txBody>
          </p:sp>
          <p:pic>
            <p:nvPicPr>
              <p:cNvPr id="8" name="Immagine 19">
                <a:extLst>
                  <a:ext uri="{FF2B5EF4-FFF2-40B4-BE49-F238E27FC236}">
                    <a16:creationId xmlns:a16="http://schemas.microsoft.com/office/drawing/2014/main" id="{61980C2F-1259-42F0-B8EE-FB30C7068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989" y="1675372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5ADC9DF6-4468-4B10-BB4C-13403D0662DA}"/>
                  </a:ext>
                </a:extLst>
              </p:cNvPr>
              <p:cNvSpPr/>
              <p:nvPr/>
            </p:nvSpPr>
            <p:spPr>
              <a:xfrm>
                <a:off x="682999" y="1687876"/>
                <a:ext cx="2095635" cy="305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Genova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De Marini, 1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16149 GENOVA</a:t>
                </a:r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F3B7EB9E-5D3A-4384-A6CF-2F75AA789BAE}"/>
                </a:ext>
              </a:extLst>
            </p:cNvPr>
            <p:cNvGrpSpPr/>
            <p:nvPr/>
          </p:nvGrpSpPr>
          <p:grpSpPr>
            <a:xfrm>
              <a:off x="779871" y="952754"/>
              <a:ext cx="4136101" cy="646331"/>
              <a:chOff x="251037" y="1748235"/>
              <a:chExt cx="2544679" cy="397646"/>
            </a:xfrm>
          </p:grpSpPr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C9C4114C-7AC8-430E-8AF2-048769262B08}"/>
                  </a:ext>
                </a:extLst>
              </p:cNvPr>
              <p:cNvSpPr/>
              <p:nvPr/>
            </p:nvSpPr>
            <p:spPr bwMode="auto">
              <a:xfrm>
                <a:off x="259656" y="1763214"/>
                <a:ext cx="348901" cy="34817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Immagine 19">
                <a:extLst>
                  <a:ext uri="{FF2B5EF4-FFF2-40B4-BE49-F238E27FC236}">
                    <a16:creationId xmlns:a16="http://schemas.microsoft.com/office/drawing/2014/main" id="{9BB12BF3-5D31-44D5-A469-1DF2B1C81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47" y="1748235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CasellaDiTesto 5">
                <a:extLst>
                  <a:ext uri="{FF2B5EF4-FFF2-40B4-BE49-F238E27FC236}">
                    <a16:creationId xmlns:a16="http://schemas.microsoft.com/office/drawing/2014/main" id="{B859E818-419F-4F0C-B923-FC84C11E5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37" y="1889327"/>
                <a:ext cx="372365" cy="170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</a:t>
                </a:r>
              </a:p>
            </p:txBody>
          </p:sp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34777DD1-EE93-4924-84E0-243B77C93584}"/>
                  </a:ext>
                </a:extLst>
              </p:cNvPr>
              <p:cNvSpPr/>
              <p:nvPr/>
            </p:nvSpPr>
            <p:spPr>
              <a:xfrm>
                <a:off x="688593" y="1748235"/>
                <a:ext cx="2107123" cy="397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Milano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1000" b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Sede Legale </a:t>
                </a:r>
                <a:endParaRPr kumimoji="0" lang="it-IT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Corso Magenta, 85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20123 MILANO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AD65DDB-BD10-4681-849F-BA793EB58966}"/>
                </a:ext>
              </a:extLst>
            </p:cNvPr>
            <p:cNvGrpSpPr/>
            <p:nvPr/>
          </p:nvGrpSpPr>
          <p:grpSpPr>
            <a:xfrm>
              <a:off x="840729" y="3293876"/>
              <a:ext cx="3275547" cy="606534"/>
              <a:chOff x="251010" y="2273507"/>
              <a:chExt cx="1989631" cy="368421"/>
            </a:xfrm>
          </p:grpSpPr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id="{84F0F049-AC13-483A-8389-E446D718ABCA}"/>
                  </a:ext>
                </a:extLst>
              </p:cNvPr>
              <p:cNvSpPr/>
              <p:nvPr/>
            </p:nvSpPr>
            <p:spPr bwMode="auto">
              <a:xfrm>
                <a:off x="262742" y="2293754"/>
                <a:ext cx="348901" cy="3481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asellaDiTesto 5">
                <a:extLst>
                  <a:ext uri="{FF2B5EF4-FFF2-40B4-BE49-F238E27FC236}">
                    <a16:creationId xmlns:a16="http://schemas.microsoft.com/office/drawing/2014/main" id="{68B091D6-EE68-4077-AD39-87D86C28F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10" y="2428556"/>
                <a:ext cx="372365" cy="168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CT</a:t>
                </a:r>
              </a:p>
            </p:txBody>
          </p:sp>
          <p:pic>
            <p:nvPicPr>
              <p:cNvPr id="18" name="Immagine 19">
                <a:extLst>
                  <a:ext uri="{FF2B5EF4-FFF2-40B4-BE49-F238E27FC236}">
                    <a16:creationId xmlns:a16="http://schemas.microsoft.com/office/drawing/2014/main" id="{7898C5ED-0012-44F9-A37E-54B3F372A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177" y="2273507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47CFA3FD-1CD2-45CD-BD7A-6077651870FB}"/>
                  </a:ext>
                </a:extLst>
              </p:cNvPr>
              <p:cNvSpPr/>
              <p:nvPr/>
            </p:nvSpPr>
            <p:spPr>
              <a:xfrm>
                <a:off x="676621" y="2280165"/>
                <a:ext cx="1564020" cy="299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Catania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Leucatia, 9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95125 CATANIA</a:t>
                </a:r>
              </a:p>
            </p:txBody>
          </p:sp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571A072F-5052-434A-B42E-815ADB5679D5}"/>
                </a:ext>
              </a:extLst>
            </p:cNvPr>
            <p:cNvGrpSpPr/>
            <p:nvPr/>
          </p:nvGrpSpPr>
          <p:grpSpPr>
            <a:xfrm>
              <a:off x="3043962" y="935101"/>
              <a:ext cx="5979809" cy="620747"/>
              <a:chOff x="251318" y="2917978"/>
              <a:chExt cx="3627000" cy="376508"/>
            </a:xfrm>
          </p:grpSpPr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475632BB-69E7-4103-AFBF-08786734E75C}"/>
                  </a:ext>
                </a:extLst>
              </p:cNvPr>
              <p:cNvSpPr/>
              <p:nvPr/>
            </p:nvSpPr>
            <p:spPr bwMode="auto">
              <a:xfrm>
                <a:off x="261984" y="2939800"/>
                <a:ext cx="348901" cy="3481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CasellaDiTesto 5">
                <a:extLst>
                  <a:ext uri="{FF2B5EF4-FFF2-40B4-BE49-F238E27FC236}">
                    <a16:creationId xmlns:a16="http://schemas.microsoft.com/office/drawing/2014/main" id="{ACA65968-0FA7-4B0F-A351-2AF5D342D9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318" y="3084103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</a:t>
                </a:r>
              </a:p>
            </p:txBody>
          </p:sp>
          <p:pic>
            <p:nvPicPr>
              <p:cNvPr id="23" name="Immagine 19">
                <a:extLst>
                  <a:ext uri="{FF2B5EF4-FFF2-40B4-BE49-F238E27FC236}">
                    <a16:creationId xmlns:a16="http://schemas.microsoft.com/office/drawing/2014/main" id="{73D510B7-393B-442B-BDB3-C92F5A163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19" y="2919553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E3B9FE6D-E37B-448A-8549-22E7E28FDDA9}"/>
                  </a:ext>
                </a:extLst>
              </p:cNvPr>
              <p:cNvSpPr/>
              <p:nvPr/>
            </p:nvSpPr>
            <p:spPr>
              <a:xfrm>
                <a:off x="684032" y="2921128"/>
                <a:ext cx="1711928" cy="373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Napoli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Centro Direzionale Isola F/3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4° piano interno 10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80143 NAPOLI</a:t>
                </a:r>
              </a:p>
            </p:txBody>
          </p:sp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5319D316-5C89-4E46-9FF0-328183C1E486}"/>
                  </a:ext>
                </a:extLst>
              </p:cNvPr>
              <p:cNvSpPr/>
              <p:nvPr/>
            </p:nvSpPr>
            <p:spPr bwMode="auto">
              <a:xfrm>
                <a:off x="1744342" y="2938225"/>
                <a:ext cx="348901" cy="348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CasellaDiTesto 5">
                <a:extLst>
                  <a:ext uri="{FF2B5EF4-FFF2-40B4-BE49-F238E27FC236}">
                    <a16:creationId xmlns:a16="http://schemas.microsoft.com/office/drawing/2014/main" id="{23E04293-EF00-4C8A-AC06-6310E8FD3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676" y="3082528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</a:t>
                </a:r>
              </a:p>
            </p:txBody>
          </p:sp>
          <p:pic>
            <p:nvPicPr>
              <p:cNvPr id="40" name="Immagine 19">
                <a:extLst>
                  <a:ext uri="{FF2B5EF4-FFF2-40B4-BE49-F238E27FC236}">
                    <a16:creationId xmlns:a16="http://schemas.microsoft.com/office/drawing/2014/main" id="{69063C9A-D958-43B7-BA8A-9BE57992D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1777" y="291797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FA359F4B-8E2D-4B20-9193-35B962B495B7}"/>
                  </a:ext>
                </a:extLst>
              </p:cNvPr>
              <p:cNvSpPr/>
              <p:nvPr/>
            </p:nvSpPr>
            <p:spPr>
              <a:xfrm>
                <a:off x="2166390" y="2919552"/>
                <a:ext cx="1711928" cy="298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Lecce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Colonnello A. </a:t>
                </a:r>
                <a:r>
                  <a:rPr lang="it-IT" sz="800" err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Costadura</a:t>
                </a: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, 3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73100 LECCE</a:t>
                </a:r>
                <a:endParaRPr kumimoji="0" lang="it-IT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06A7333C-ECBC-467D-AC55-FEE990B43122}"/>
                </a:ext>
              </a:extLst>
            </p:cNvPr>
            <p:cNvSpPr/>
            <p:nvPr/>
          </p:nvSpPr>
          <p:spPr>
            <a:xfrm>
              <a:off x="3766715" y="3315451"/>
              <a:ext cx="186345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1000">
                  <a:solidFill>
                    <a:srgbClr val="FFFFFF"/>
                  </a:solidFill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Terni</a:t>
              </a:r>
              <a:endParaRPr kumimoji="0" lang="it-IT" sz="10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Nera Montoro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Strada dello Stabilimento,1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05035 Narni (TERNI)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Immagine 32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348BFCE2-DB4A-47A9-B0DC-325079DDA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270" y="3846968"/>
              <a:ext cx="2494598" cy="816981"/>
            </a:xfrm>
            <a:prstGeom prst="rect">
              <a:avLst/>
            </a:prstGeom>
          </p:spPr>
        </p:pic>
      </p:grpSp>
      <p:sp>
        <p:nvSpPr>
          <p:cNvPr id="32" name="Segnaposto piè di pagina 31">
            <a:extLst>
              <a:ext uri="{FF2B5EF4-FFF2-40B4-BE49-F238E27FC236}">
                <a16:creationId xmlns:a16="http://schemas.microsoft.com/office/drawing/2014/main" id="{E4DA24B9-8BC8-48AA-8A69-C54074EB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95221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ofteco">
      <a:dk1>
        <a:srgbClr val="3B3838"/>
      </a:dk1>
      <a:lt1>
        <a:srgbClr val="FFFFFF"/>
      </a:lt1>
      <a:dk2>
        <a:srgbClr val="3B3838"/>
      </a:dk2>
      <a:lt2>
        <a:srgbClr val="D9D9D9"/>
      </a:lt2>
      <a:accent1>
        <a:srgbClr val="00338E"/>
      </a:accent1>
      <a:accent2>
        <a:srgbClr val="8F0034"/>
      </a:accent2>
      <a:accent3>
        <a:srgbClr val="3B3838"/>
      </a:accent3>
      <a:accent4>
        <a:srgbClr val="FFA50A"/>
      </a:accent4>
      <a:accent5>
        <a:srgbClr val="008F5A"/>
      </a:accent5>
      <a:accent6>
        <a:srgbClr val="00BC74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81AF0B6E7924FBF751540549E10A5" ma:contentTypeVersion="12" ma:contentTypeDescription="Create a new document." ma:contentTypeScope="" ma:versionID="fced25edfcdd3d108f84795cb77c71f6">
  <xsd:schema xmlns:xsd="http://www.w3.org/2001/XMLSchema" xmlns:xs="http://www.w3.org/2001/XMLSchema" xmlns:p="http://schemas.microsoft.com/office/2006/metadata/properties" xmlns:ns2="c60d23eb-206c-4cae-9c84-f0092b0cd052" xmlns:ns3="5f164487-f952-49f5-894b-4d40b1a2b086" targetNamespace="http://schemas.microsoft.com/office/2006/metadata/properties" ma:root="true" ma:fieldsID="102170882f0c789958fc7934ed16dc9e" ns2:_="" ns3:_="">
    <xsd:import namespace="c60d23eb-206c-4cae-9c84-f0092b0cd052"/>
    <xsd:import namespace="5f164487-f952-49f5-894b-4d40b1a2b0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0d23eb-206c-4cae-9c84-f0092b0cd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164487-f952-49f5-894b-4d40b1a2b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522A60-B69D-4D7B-864C-66A072E1810D}">
  <ds:schemaRefs>
    <ds:schemaRef ds:uri="http://schemas.openxmlformats.org/package/2006/metadata/core-properties"/>
    <ds:schemaRef ds:uri="5f164487-f952-49f5-894b-4d40b1a2b086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c60d23eb-206c-4cae-9c84-f0092b0cd052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BE808F6-0D7C-45B3-8378-0F3EDF7E5C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CEAF88-412D-4BFC-ADA5-37CDD87DC339}">
  <ds:schemaRefs>
    <ds:schemaRef ds:uri="5f164487-f952-49f5-894b-4d40b1a2b086"/>
    <ds:schemaRef ds:uri="c60d23eb-206c-4cae-9c84-f0092b0cd0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436</Words>
  <Application>Microsoft Office PowerPoint</Application>
  <PresentationFormat>Custom</PresentationFormat>
  <Paragraphs>111</Paragraphs>
  <Slides>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Sniglet</vt:lpstr>
      <vt:lpstr>Wingdings</vt:lpstr>
      <vt:lpstr>Tema di Office</vt:lpstr>
      <vt:lpstr>PowerPoint Presentation</vt:lpstr>
      <vt:lpstr>PowerPoint Presentation</vt:lpstr>
      <vt:lpstr>architettura – considerazioni generali in ordine sparso</vt:lpstr>
      <vt:lpstr>architettura – considerazioni generali in ordine sparso</vt:lpstr>
      <vt:lpstr>PowerPoint Presentation</vt:lpstr>
      <vt:lpstr>PowerPoint Presentation</vt:lpstr>
      <vt:lpstr>PowerPoint Presentation</vt:lpstr>
      <vt:lpstr>PowerPoint Presentation</vt:lpstr>
      <vt:lpstr>Sedi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Christian Melchiorre</cp:lastModifiedBy>
  <cp:revision>79</cp:revision>
  <dcterms:created xsi:type="dcterms:W3CDTF">2020-04-10T10:49:32Z</dcterms:created>
  <dcterms:modified xsi:type="dcterms:W3CDTF">2020-04-25T07:22:27Z</dcterms:modified>
</cp:coreProperties>
</file>